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74" r:id="rId15"/>
    <p:sldId id="275" r:id="rId16"/>
    <p:sldId id="266" r:id="rId17"/>
    <p:sldId id="267" r:id="rId18"/>
    <p:sldId id="268" r:id="rId19"/>
    <p:sldId id="269" r:id="rId20"/>
    <p:sldId id="272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02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Antianginal</a:t>
            </a:r>
            <a:r>
              <a:rPr lang="en-US" b="1" dirty="0" smtClean="0">
                <a:solidFill>
                  <a:srgbClr val="FF0000"/>
                </a:solidFill>
              </a:rPr>
              <a:t> Drugs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24744"/>
            <a:ext cx="8003232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Onset of action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609329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/>
              <a:t>1 minute for sublingual nitroglycerin (tablet or spray) </a:t>
            </a:r>
          </a:p>
          <a:p>
            <a:pPr algn="l" rtl="0"/>
            <a:r>
              <a:rPr lang="en-US" b="1" dirty="0" smtClean="0"/>
              <a:t>30 min. for </a:t>
            </a:r>
            <a:r>
              <a:rPr lang="en-US" b="1" dirty="0" err="1" smtClean="0"/>
              <a:t>transdermal</a:t>
            </a:r>
            <a:r>
              <a:rPr lang="en-US" b="1" dirty="0" smtClean="0"/>
              <a:t> (patch or ointment) nitroglycerine or sustained release tablets of </a:t>
            </a:r>
            <a:r>
              <a:rPr lang="en-US" b="1" dirty="0" err="1" smtClean="0"/>
              <a:t>isosorbide</a:t>
            </a:r>
            <a:r>
              <a:rPr lang="en-US" b="1" dirty="0" smtClean="0"/>
              <a:t> </a:t>
            </a:r>
            <a:r>
              <a:rPr lang="en-US" b="1" dirty="0" err="1" smtClean="0"/>
              <a:t>mononitrate</a:t>
            </a:r>
            <a:r>
              <a:rPr lang="en-US" b="1" dirty="0" smtClean="0"/>
              <a:t> or </a:t>
            </a:r>
            <a:r>
              <a:rPr lang="en-US" b="1" dirty="0" err="1" smtClean="0"/>
              <a:t>dinitrate</a:t>
            </a:r>
            <a:r>
              <a:rPr lang="en-US" b="1" dirty="0" smtClean="0"/>
              <a:t>.</a:t>
            </a:r>
          </a:p>
          <a:p>
            <a:pPr algn="l" rtl="0"/>
            <a:r>
              <a:rPr lang="en-US" b="1" dirty="0" smtClean="0"/>
              <a:t>Nitroglycerin (GTN, </a:t>
            </a:r>
            <a:r>
              <a:rPr lang="en-US" b="1" dirty="0" err="1" smtClean="0"/>
              <a:t>Angised</a:t>
            </a:r>
            <a:r>
              <a:rPr lang="en-US" b="1" dirty="0" smtClean="0"/>
              <a:t>) exposed to significant first pass metabolism in the liver</a:t>
            </a:r>
          </a:p>
          <a:p>
            <a:pPr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Adverse effects:</a:t>
            </a:r>
          </a:p>
          <a:p>
            <a:pPr algn="l" rtl="0"/>
            <a:r>
              <a:rPr lang="en-US" b="1" dirty="0" smtClean="0"/>
              <a:t>Throbbing headache is the most common (meningeal </a:t>
            </a:r>
            <a:r>
              <a:rPr lang="en-US" b="1" dirty="0" err="1" smtClean="0"/>
              <a:t>vasdilation</a:t>
            </a:r>
            <a:r>
              <a:rPr lang="en-US" b="1" dirty="0" smtClean="0"/>
              <a:t>).</a:t>
            </a:r>
          </a:p>
          <a:p>
            <a:pPr algn="l" rtl="0"/>
            <a:r>
              <a:rPr lang="en-US" b="1" dirty="0" smtClean="0"/>
              <a:t>Postural hypotension, facial flushing &amp; reflex tachycardia </a:t>
            </a:r>
          </a:p>
          <a:p>
            <a:pPr algn="l" rtl="0"/>
            <a:r>
              <a:rPr lang="en-US" b="1" dirty="0" smtClean="0"/>
              <a:t>Nitrate tolerance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Nitroglycerin (GTN, </a:t>
            </a:r>
            <a:r>
              <a:rPr lang="en-US" b="1" dirty="0" err="1">
                <a:solidFill>
                  <a:srgbClr val="FF0000"/>
                </a:solidFill>
              </a:rPr>
              <a:t>Angised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579296" cy="5257800"/>
          </a:xfrm>
        </p:spPr>
      </p:pic>
    </p:spTree>
    <p:extLst>
      <p:ext uri="{BB962C8B-B14F-4D97-AF65-F5344CB8AC3E}">
        <p14:creationId xmlns:p14="http://schemas.microsoft.com/office/powerpoint/2010/main" val="197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584176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/>
              <a:t>Phosphodiesterase 5 inhibitors (</a:t>
            </a:r>
            <a:r>
              <a:rPr lang="en-US" sz="3200" b="1" dirty="0" smtClean="0">
                <a:solidFill>
                  <a:srgbClr val="FF0000"/>
                </a:solidFill>
              </a:rPr>
              <a:t>Sildenafil, Viagra</a:t>
            </a:r>
            <a:r>
              <a:rPr lang="en-US" sz="3200" b="1" dirty="0" smtClean="0"/>
              <a:t>) potentiate the </a:t>
            </a:r>
            <a:r>
              <a:rPr lang="en-US" sz="3200" b="1" dirty="0" smtClean="0">
                <a:solidFill>
                  <a:srgbClr val="FF0000"/>
                </a:solidFill>
              </a:rPr>
              <a:t>nitrate</a:t>
            </a:r>
            <a:r>
              <a:rPr lang="en-US" sz="3200" b="1" dirty="0" smtClean="0"/>
              <a:t> action, causing dangerous </a:t>
            </a:r>
            <a:r>
              <a:rPr lang="en-US" sz="3200" b="1" dirty="0" err="1" smtClean="0"/>
              <a:t>hypotention</a:t>
            </a:r>
            <a:r>
              <a:rPr lang="en-US" sz="3200" b="1" dirty="0" smtClean="0"/>
              <a:t>. </a:t>
            </a:r>
            <a:r>
              <a:rPr lang="en-US" sz="3200" b="1" dirty="0" smtClean="0">
                <a:solidFill>
                  <a:srgbClr val="FF0000"/>
                </a:solidFill>
              </a:rPr>
              <a:t>This combination is contraindicated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8" cy="4725144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Tolerance </a:t>
            </a:r>
            <a:r>
              <a:rPr lang="en-US" sz="3600" b="1" dirty="0" smtClean="0"/>
              <a:t>to nitrate action develops rapidly as blood vs. become desensitized to vasodilation. Due to oxidation of mitochondrial ALDH enzyme by NO. </a:t>
            </a:r>
          </a:p>
          <a:p>
            <a:pPr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Nitrate-free interval </a:t>
            </a:r>
            <a:r>
              <a:rPr lang="en-US" sz="3600" b="1" dirty="0" smtClean="0"/>
              <a:t>to restore sensitivity to nitrate action. 10-12 hrs usually overnight night when oxygen demand is decreased .</a:t>
            </a:r>
          </a:p>
          <a:p>
            <a:pPr algn="l" rtl="0">
              <a:buNone/>
            </a:pPr>
            <a:r>
              <a:rPr lang="en-US" sz="3600" b="1" dirty="0" smtClean="0"/>
              <a:t>Variant angina worsens early morning → late afternoon free interval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Sodium channel blocker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785395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Ranolazine</a:t>
            </a:r>
            <a:r>
              <a:rPr lang="en-US" sz="3600" b="1" dirty="0" smtClean="0"/>
              <a:t> </a:t>
            </a:r>
          </a:p>
          <a:p>
            <a:pPr algn="l" rtl="0"/>
            <a:r>
              <a:rPr lang="en-US" sz="3600" b="1" dirty="0" smtClean="0"/>
              <a:t>Inhibits the late phase of sodium current &amp; reduces intracellular Na &amp; Ca. Thereby improving diastolic function &amp; improving oxygen supply &amp; demand.</a:t>
            </a:r>
          </a:p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Used when other </a:t>
            </a:r>
            <a:r>
              <a:rPr lang="en-US" sz="3600" b="1" dirty="0" err="1" smtClean="0">
                <a:solidFill>
                  <a:srgbClr val="FF0000"/>
                </a:solidFill>
              </a:rPr>
              <a:t>antianginals</a:t>
            </a:r>
            <a:r>
              <a:rPr lang="en-US" sz="3600" b="1" dirty="0" smtClean="0">
                <a:solidFill>
                  <a:srgbClr val="FF0000"/>
                </a:solidFill>
              </a:rPr>
              <a:t> are failed</a:t>
            </a:r>
          </a:p>
          <a:p>
            <a:pPr algn="l" rtl="0"/>
            <a:r>
              <a:rPr lang="en-US" sz="3600" b="1" dirty="0" smtClean="0"/>
              <a:t>Numerous drug interactions &amp; can prolong QT interval.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68760"/>
            <a:ext cx="8023933" cy="53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Antianginal in relation to comorbidity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80728"/>
            <a:ext cx="3960440" cy="5760640"/>
          </a:xfrm>
        </p:spPr>
      </p:pic>
    </p:spTree>
    <p:extLst>
      <p:ext uri="{BB962C8B-B14F-4D97-AF65-F5344CB8AC3E}">
        <p14:creationId xmlns:p14="http://schemas.microsoft.com/office/powerpoint/2010/main" val="38302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algn="l" rtl="0">
              <a:buNone/>
            </a:pPr>
            <a:r>
              <a:rPr lang="en-US" b="1" dirty="0" smtClean="0"/>
              <a:t>Which drug should be prescribed to all angina patients in acute attack?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err="1" smtClean="0"/>
              <a:t>Isosorbide</a:t>
            </a:r>
            <a:r>
              <a:rPr lang="en-US" b="1" dirty="0" smtClean="0"/>
              <a:t> </a:t>
            </a:r>
            <a:r>
              <a:rPr lang="en-US" b="1" dirty="0" err="1" smtClean="0"/>
              <a:t>mononitrate</a:t>
            </a:r>
            <a:endParaRPr lang="en-US" b="1" dirty="0" smtClean="0"/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err="1" smtClean="0"/>
              <a:t>Isosorbide</a:t>
            </a:r>
            <a:r>
              <a:rPr lang="en-US" b="1" dirty="0" smtClean="0"/>
              <a:t> </a:t>
            </a:r>
            <a:r>
              <a:rPr lang="en-US" b="1" dirty="0" err="1" smtClean="0"/>
              <a:t>dinitrate</a:t>
            </a:r>
            <a:endParaRPr lang="en-US" b="1" dirty="0" smtClean="0"/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err="1" smtClean="0"/>
              <a:t>Nitroglcerin</a:t>
            </a:r>
            <a:r>
              <a:rPr lang="en-US" b="1" dirty="0" smtClean="0"/>
              <a:t> patch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smtClean="0"/>
              <a:t>Sublingual nitroglycerin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smtClean="0"/>
              <a:t>Ranolazine </a:t>
            </a:r>
            <a:endParaRPr lang="ar-IQ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/>
          <a:lstStyle/>
          <a:p>
            <a:pPr algn="l" rtl="0">
              <a:buNone/>
            </a:pPr>
            <a:r>
              <a:rPr lang="en-US" b="1" dirty="0" smtClean="0"/>
              <a:t>A 60 year-old man diagnosed as angina. </a:t>
            </a:r>
            <a:r>
              <a:rPr lang="en-US" b="1" dirty="0" err="1" smtClean="0"/>
              <a:t>Atenolol</a:t>
            </a:r>
            <a:r>
              <a:rPr lang="en-US" b="1" dirty="0" smtClean="0"/>
              <a:t> &amp; nitroglycerin were prescribed. Which of his current medications should be discontinued?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smtClean="0"/>
              <a:t>Aspirin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err="1" smtClean="0"/>
              <a:t>Lisinopril</a:t>
            </a:r>
            <a:endParaRPr lang="en-US" b="1" dirty="0" smtClean="0"/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err="1" smtClean="0"/>
              <a:t>Metformin</a:t>
            </a:r>
            <a:endParaRPr lang="en-US" b="1" dirty="0" smtClean="0"/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err="1" smtClean="0"/>
              <a:t>Amlodipine</a:t>
            </a:r>
            <a:endParaRPr lang="en-US" b="1" dirty="0" smtClean="0"/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smtClean="0"/>
              <a:t>Sildenafil (Viagra) </a:t>
            </a:r>
            <a:endParaRPr lang="ar-IQ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l" rtl="0">
              <a:buNone/>
            </a:pPr>
            <a:r>
              <a:rPr lang="en-US" b="1" dirty="0" smtClean="0"/>
              <a:t>Which of the following correctly ranks from most active on myocardium to most peripherally active?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err="1" smtClean="0"/>
              <a:t>Diltiazem</a:t>
            </a:r>
            <a:r>
              <a:rPr lang="en-US" b="1" dirty="0" smtClean="0"/>
              <a:t>, </a:t>
            </a:r>
            <a:r>
              <a:rPr lang="en-US" b="1" dirty="0" err="1" smtClean="0"/>
              <a:t>amlodipine</a:t>
            </a:r>
            <a:r>
              <a:rPr lang="en-US" b="1" dirty="0" smtClean="0"/>
              <a:t>, </a:t>
            </a:r>
            <a:r>
              <a:rPr lang="en-US" b="1" dirty="0" err="1" smtClean="0"/>
              <a:t>verapamil</a:t>
            </a:r>
            <a:endParaRPr lang="en-US" b="1" dirty="0" smtClean="0"/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smtClean="0"/>
              <a:t>Verapamil, diltiazem</a:t>
            </a:r>
            <a:r>
              <a:rPr lang="en-US" b="1" smtClean="0"/>
              <a:t>, Amlodipine</a:t>
            </a:r>
            <a:endParaRPr lang="en-US" b="1" dirty="0" smtClean="0"/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err="1" smtClean="0"/>
              <a:t>Nifedipine</a:t>
            </a:r>
            <a:r>
              <a:rPr lang="en-US" b="1" dirty="0" smtClean="0"/>
              <a:t>, </a:t>
            </a:r>
            <a:r>
              <a:rPr lang="en-US" b="1" dirty="0" err="1" smtClean="0"/>
              <a:t>verapamil</a:t>
            </a:r>
            <a:r>
              <a:rPr lang="en-US" b="1" dirty="0" smtClean="0"/>
              <a:t>, </a:t>
            </a:r>
            <a:r>
              <a:rPr lang="en-US" b="1" dirty="0" err="1" smtClean="0"/>
              <a:t>diltiazem</a:t>
            </a:r>
            <a:endParaRPr lang="en-US" b="1" dirty="0" smtClean="0"/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err="1" smtClean="0"/>
              <a:t>Amlodipine</a:t>
            </a:r>
            <a:r>
              <a:rPr lang="en-US" b="1" dirty="0" smtClean="0"/>
              <a:t>, </a:t>
            </a:r>
            <a:r>
              <a:rPr lang="en-US" b="1" dirty="0" err="1" smtClean="0"/>
              <a:t>diltiazem</a:t>
            </a:r>
            <a:r>
              <a:rPr lang="en-US" b="1" dirty="0" smtClean="0"/>
              <a:t>, </a:t>
            </a:r>
            <a:r>
              <a:rPr lang="en-US" b="1" dirty="0" err="1" smtClean="0"/>
              <a:t>verapamil</a:t>
            </a:r>
            <a:endParaRPr lang="en-US" b="1" dirty="0" smtClean="0"/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err="1" smtClean="0"/>
              <a:t>Diltiazem</a:t>
            </a:r>
            <a:r>
              <a:rPr lang="en-US" b="1" dirty="0" smtClean="0"/>
              <a:t>, </a:t>
            </a:r>
            <a:r>
              <a:rPr lang="en-US" b="1" dirty="0" err="1" smtClean="0"/>
              <a:t>verapamil</a:t>
            </a:r>
            <a:r>
              <a:rPr lang="en-US" b="1" dirty="0" smtClean="0"/>
              <a:t>, </a:t>
            </a:r>
            <a:r>
              <a:rPr lang="en-US" b="1" dirty="0" err="1" smtClean="0"/>
              <a:t>nifedipine</a:t>
            </a:r>
            <a:r>
              <a:rPr lang="en-US" b="1" dirty="0" smtClean="0"/>
              <a:t> </a:t>
            </a:r>
            <a:endParaRPr lang="ar-IQ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MCQ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256584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/>
              <a:t>Which is correct regarding </a:t>
            </a:r>
            <a:r>
              <a:rPr lang="en-US" b="1" dirty="0" err="1" smtClean="0"/>
              <a:t>antianginal</a:t>
            </a:r>
            <a:r>
              <a:rPr lang="en-US" b="1" dirty="0" smtClean="0"/>
              <a:t> therapy in patient with angina &amp; heart failure?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err="1" smtClean="0"/>
              <a:t>Metoprolol</a:t>
            </a:r>
            <a:r>
              <a:rPr lang="en-US" b="1" dirty="0" smtClean="0"/>
              <a:t> has been associated with reduced mortality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err="1" smtClean="0"/>
              <a:t>Amlodipine</a:t>
            </a:r>
            <a:r>
              <a:rPr lang="en-US" b="1" dirty="0" smtClean="0"/>
              <a:t> should be avoided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smtClean="0"/>
              <a:t>Pindolol is the preferred β-blocker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err="1" smtClean="0"/>
              <a:t>Verapamil</a:t>
            </a:r>
            <a:r>
              <a:rPr lang="en-US" b="1" dirty="0" smtClean="0"/>
              <a:t> should be used in patient who can not tolerate β-blockers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smtClean="0"/>
              <a:t>Nitrates are contraindicated </a:t>
            </a:r>
            <a:endParaRPr lang="ar-IQ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Angina Pectoris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>
            <a:noAutofit/>
          </a:bodyPr>
          <a:lstStyle/>
          <a:p>
            <a:pPr algn="l" rtl="0"/>
            <a:r>
              <a:rPr lang="en-US" b="1" dirty="0" smtClean="0"/>
              <a:t>Atherosclerotic disease of coronary arteries is the most common cause of mortality</a:t>
            </a:r>
          </a:p>
          <a:p>
            <a:pPr algn="l" rtl="0"/>
            <a:r>
              <a:rPr lang="en-US" b="1" dirty="0" smtClean="0"/>
              <a:t>Imbalance in myocardial oxygen supply &amp; demand</a:t>
            </a:r>
          </a:p>
          <a:p>
            <a:pPr algn="l" rtl="0"/>
            <a:r>
              <a:rPr lang="en-US" b="1" dirty="0" smtClean="0"/>
              <a:t>Stable angina: effort-induced, short-lasting, promptly relieved by rest or nitroglycerin</a:t>
            </a:r>
          </a:p>
          <a:p>
            <a:pPr algn="l" rtl="0"/>
            <a:r>
              <a:rPr lang="en-US" b="1" dirty="0" smtClean="0"/>
              <a:t>Unstable angina: severe angina ˃20 minutes, not relieved by rest or nitroglycerin. Need hospital.</a:t>
            </a:r>
          </a:p>
          <a:p>
            <a:pPr algn="l" rtl="0"/>
            <a:r>
              <a:rPr lang="en-US" b="1" dirty="0" err="1" smtClean="0"/>
              <a:t>Prinzmetal</a:t>
            </a:r>
            <a:r>
              <a:rPr lang="en-US" b="1" dirty="0" smtClean="0"/>
              <a:t>, variant, </a:t>
            </a:r>
            <a:r>
              <a:rPr lang="en-US" b="1" dirty="0" err="1" smtClean="0"/>
              <a:t>vasospastic</a:t>
            </a:r>
            <a:r>
              <a:rPr lang="en-US" b="1" dirty="0" smtClean="0"/>
              <a:t> angina: spasm of coronary arteries at rest. Promptly relieved by nitroglycerin &amp; calcium channel blockers.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MCQ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/>
              <a:t>Fifty year old patient with severe bronchial asthma, developed angina pectoris. The following drug is preferred initial therapy with nitroglycerine for such patient.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smtClean="0"/>
              <a:t>Propranolol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smtClean="0"/>
              <a:t>Verapamil 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/>
              <a:t>Ranolazine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b="1" dirty="0" err="1" smtClean="0"/>
              <a:t>Pindolol</a:t>
            </a:r>
            <a:r>
              <a:rPr lang="en-US" dirty="0"/>
              <a:t>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965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000" b="1" dirty="0" smtClean="0">
                <a:solidFill>
                  <a:srgbClr val="FF0000"/>
                </a:solidFill>
              </a:rPr>
              <a:t>Treatment strategies: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Four types of drugs are commonly used alone or in combination: 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ß-blockers, calcium channel blockers, organic nitrates, and sodium channel blocker (</a:t>
            </a:r>
            <a:r>
              <a:rPr lang="en-US" sz="3600" b="1" dirty="0" err="1" smtClean="0">
                <a:solidFill>
                  <a:srgbClr val="FF0000"/>
                </a:solidFill>
              </a:rPr>
              <a:t>ranolazine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ar-IQ" sz="3600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 descr="photo_2020-12-04_19-57-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9144000" cy="43651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β-adrenergic blockers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760640"/>
          </a:xfrm>
        </p:spPr>
        <p:txBody>
          <a:bodyPr>
            <a:noAutofit/>
          </a:bodyPr>
          <a:lstStyle/>
          <a:p>
            <a:pPr algn="l" rtl="0"/>
            <a:r>
              <a:rPr lang="en-US" b="1" dirty="0" smtClean="0"/>
              <a:t>β-blockers decrease oxygen demands of myocardium by blocking β1 receptors→</a:t>
            </a:r>
          </a:p>
          <a:p>
            <a:pPr marL="0" indent="0" algn="l" rtl="0">
              <a:buNone/>
            </a:pPr>
            <a:r>
              <a:rPr lang="en-US" b="1" dirty="0" smtClean="0"/>
              <a:t>↓HR, contractility, COP, &amp; BP. </a:t>
            </a:r>
          </a:p>
          <a:p>
            <a:pPr algn="l" rtl="0"/>
            <a:r>
              <a:rPr lang="en-US" b="1" dirty="0" smtClean="0"/>
              <a:t>↑ coronary perfusion time during diastole? </a:t>
            </a:r>
          </a:p>
          <a:p>
            <a:pPr algn="l" rtl="0"/>
            <a:r>
              <a:rPr lang="en-US" b="1" dirty="0"/>
              <a:t>β-blockers </a:t>
            </a:r>
            <a:r>
              <a:rPr lang="en-US" b="1" dirty="0" smtClean="0"/>
              <a:t>are recommended as initial antianginal</a:t>
            </a:r>
          </a:p>
          <a:p>
            <a:pPr algn="l" rtl="0"/>
            <a:r>
              <a:rPr lang="en-US" b="1" dirty="0" smtClean="0"/>
              <a:t>But should be avoided in </a:t>
            </a:r>
            <a:r>
              <a:rPr lang="en-US" b="1" dirty="0" err="1" smtClean="0"/>
              <a:t>Prinzmetal</a:t>
            </a:r>
            <a:r>
              <a:rPr lang="en-US" b="1" dirty="0" smtClean="0"/>
              <a:t> angina?</a:t>
            </a:r>
          </a:p>
          <a:p>
            <a:pPr algn="l" rtl="0"/>
            <a:r>
              <a:rPr lang="en-US" b="1" dirty="0" smtClean="0"/>
              <a:t>β-blockers improve survival in prior MI &amp; HF?</a:t>
            </a:r>
          </a:p>
          <a:p>
            <a:pPr algn="l" rtl="0"/>
            <a:r>
              <a:rPr lang="en-US" b="1" dirty="0" smtClean="0"/>
              <a:t>β-blockers with ISA (</a:t>
            </a:r>
            <a:r>
              <a:rPr lang="en-US" b="1" dirty="0" err="1" smtClean="0"/>
              <a:t>pindolol</a:t>
            </a:r>
            <a:r>
              <a:rPr lang="en-US" b="1" dirty="0" smtClean="0"/>
              <a:t>) are avoided?</a:t>
            </a:r>
          </a:p>
          <a:p>
            <a:pPr algn="l" rtl="0"/>
            <a:r>
              <a:rPr lang="en-US" b="1" dirty="0" smtClean="0"/>
              <a:t>Cardio-selective are preferred?</a:t>
            </a:r>
          </a:p>
          <a:p>
            <a:pPr algn="l" rtl="0"/>
            <a:r>
              <a:rPr lang="en-US" b="1" dirty="0" smtClean="0"/>
              <a:t>Avoid abrupt withdrawal? Tapering 2-3 wks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Calcium channel blockers (CCB)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 algn="l" rtl="0"/>
            <a:r>
              <a:rPr lang="en-US" b="1" dirty="0" smtClean="0"/>
              <a:t>The intracellular concentration of calcium plays an important role in maintaining the tone of smooth muscle and in the contraction of the myocardium.</a:t>
            </a:r>
          </a:p>
          <a:p>
            <a:pPr algn="l" rtl="0"/>
            <a:r>
              <a:rPr lang="en-US" b="1" dirty="0" smtClean="0"/>
              <a:t>Calcium channel antagonists block the inward movement of calcium by binding to calcium channels in the heart and in smooth muscle of the coronary and peripheral arteriolar vasculature.</a:t>
            </a:r>
          </a:p>
          <a:p>
            <a:pPr algn="l" rtl="0"/>
            <a:r>
              <a:rPr lang="en-US" b="1" dirty="0" smtClean="0"/>
              <a:t>This causes vascular smooth muscle to relax, dilating mainly arterioles. </a:t>
            </a:r>
          </a:p>
          <a:p>
            <a:pPr algn="l" rtl="0"/>
            <a:r>
              <a:rPr lang="en-US" b="1" dirty="0" smtClean="0"/>
              <a:t>Calcium channel blockers do not dilate veins.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Calcium channel blockers (CCB)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112568"/>
          </a:xfrm>
        </p:spPr>
        <p:txBody>
          <a:bodyPr/>
          <a:lstStyle/>
          <a:p>
            <a:pPr algn="l" rtl="0"/>
            <a:r>
              <a:rPr lang="en-US" b="1" dirty="0" smtClean="0"/>
              <a:t>Calcium is essential for muscular contraction &amp; its influx is increased in ischemia (worse effect).</a:t>
            </a:r>
          </a:p>
          <a:p>
            <a:pPr algn="l" rtl="0"/>
            <a:r>
              <a:rPr lang="en-US" b="1" dirty="0" smtClean="0"/>
              <a:t>CCB protect tissues by inhibiting calcium entrance</a:t>
            </a:r>
          </a:p>
          <a:p>
            <a:pPr algn="l" rtl="0"/>
            <a:r>
              <a:rPr lang="en-US" b="1" dirty="0" smtClean="0"/>
              <a:t>All CCB are arteriolar &amp; coronary vasodilators→↓resistance &amp; </a:t>
            </a:r>
            <a:r>
              <a:rPr lang="en-US" b="1" dirty="0" err="1" smtClean="0"/>
              <a:t>afterload</a:t>
            </a:r>
            <a:r>
              <a:rPr lang="en-US" b="1" dirty="0" smtClean="0"/>
              <a:t> &amp;↓BP</a:t>
            </a:r>
          </a:p>
          <a:p>
            <a:pPr algn="l" rtl="0"/>
            <a:r>
              <a:rPr lang="en-US" b="1" dirty="0" smtClean="0"/>
              <a:t>Useful in </a:t>
            </a:r>
            <a:r>
              <a:rPr lang="en-US" b="1" dirty="0" err="1" smtClean="0"/>
              <a:t>vaso</a:t>
            </a:r>
            <a:r>
              <a:rPr lang="en-US" b="1" dirty="0" smtClean="0"/>
              <a:t>-spastic angina (coronary vasodilation)</a:t>
            </a:r>
          </a:p>
          <a:p>
            <a:pPr algn="l" rtl="0"/>
            <a:r>
              <a:rPr lang="en-US" b="1" dirty="0" err="1" smtClean="0"/>
              <a:t>Verapamil</a:t>
            </a:r>
            <a:r>
              <a:rPr lang="en-US" b="1" dirty="0" smtClean="0"/>
              <a:t> mainly on myocardium, </a:t>
            </a:r>
            <a:r>
              <a:rPr lang="en-US" b="1" dirty="0" err="1" smtClean="0"/>
              <a:t>amlodipine</a:t>
            </a:r>
            <a:r>
              <a:rPr lang="en-US" b="1" dirty="0" smtClean="0"/>
              <a:t> greatly peripheral. </a:t>
            </a:r>
            <a:r>
              <a:rPr lang="en-US" b="1" dirty="0" err="1" smtClean="0"/>
              <a:t>Diltiazem</a:t>
            </a:r>
            <a:r>
              <a:rPr lang="en-US" b="1" dirty="0" smtClean="0"/>
              <a:t> is intermediate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Dihydropyridine</a:t>
            </a:r>
            <a:r>
              <a:rPr lang="en-US" b="1" dirty="0" smtClean="0">
                <a:solidFill>
                  <a:srgbClr val="FF0000"/>
                </a:solidFill>
              </a:rPr>
              <a:t> CCB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3600" b="1" dirty="0" err="1" smtClean="0"/>
              <a:t>Amlodipine</a:t>
            </a:r>
            <a:r>
              <a:rPr lang="en-US" sz="3600" b="1" dirty="0" smtClean="0"/>
              <a:t> has minimal effect on cardiac conduction</a:t>
            </a:r>
          </a:p>
          <a:p>
            <a:pPr algn="l" rtl="0"/>
            <a:r>
              <a:rPr lang="en-US" sz="3600" b="1" dirty="0" smtClean="0"/>
              <a:t>Main function is arteriolar vasodilator</a:t>
            </a:r>
          </a:p>
          <a:p>
            <a:pPr algn="l" rtl="0"/>
            <a:r>
              <a:rPr lang="en-US" sz="3600" b="1" dirty="0" smtClean="0"/>
              <a:t>Useful in variant angina</a:t>
            </a:r>
          </a:p>
          <a:p>
            <a:pPr algn="l" rtl="0"/>
            <a:r>
              <a:rPr lang="en-US" sz="3600" b="1" dirty="0" err="1" smtClean="0"/>
              <a:t>Nifedipine</a:t>
            </a:r>
            <a:r>
              <a:rPr lang="en-US" sz="3600" b="1" dirty="0" smtClean="0"/>
              <a:t> (extended release formulation) Short acting should be avoided in angina (increased mortality?)</a:t>
            </a:r>
          </a:p>
          <a:p>
            <a:pPr algn="l" rtl="0"/>
            <a:r>
              <a:rPr lang="en-US" sz="3600" b="1" dirty="0" smtClean="0"/>
              <a:t>All CCBs are useful in the </a:t>
            </a:r>
            <a:r>
              <a:rPr lang="en-US" sz="3600" b="1" dirty="0" err="1" smtClean="0"/>
              <a:t>reatment</a:t>
            </a:r>
            <a:r>
              <a:rPr lang="en-US" sz="3600" b="1" dirty="0" smtClean="0"/>
              <a:t> of angina. In addition</a:t>
            </a:r>
            <a:r>
              <a:rPr lang="en-US" sz="3600" b="1" dirty="0"/>
              <a:t>, </a:t>
            </a:r>
            <a:r>
              <a:rPr lang="en-US" sz="3600" b="1" dirty="0" err="1" smtClean="0"/>
              <a:t>nondihydropyridine</a:t>
            </a:r>
            <a:r>
              <a:rPr lang="en-US" sz="3600" b="1" dirty="0" smtClean="0"/>
              <a:t> CCB: </a:t>
            </a:r>
            <a:r>
              <a:rPr lang="en-US" sz="3600" b="1" i="1" dirty="0" smtClean="0"/>
              <a:t>diltiazem and verapamil are used in the treatment of atrial fibrillation &amp; supraventricular tachycardia (SVT)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Nondihydropyridine CCB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68863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 err="1" smtClean="0"/>
              <a:t>Verapamil</a:t>
            </a:r>
            <a:r>
              <a:rPr lang="en-US" b="1" dirty="0" smtClean="0"/>
              <a:t> slows </a:t>
            </a:r>
            <a:r>
              <a:rPr lang="en-US" b="1" dirty="0" err="1" smtClean="0"/>
              <a:t>atrioventricular</a:t>
            </a:r>
            <a:r>
              <a:rPr lang="en-US" b="1" dirty="0" smtClean="0"/>
              <a:t> (AV) </a:t>
            </a:r>
            <a:r>
              <a:rPr lang="en-US" b="1" dirty="0" err="1" smtClean="0"/>
              <a:t>coduction</a:t>
            </a:r>
            <a:r>
              <a:rPr lang="en-US" b="1" dirty="0" smtClean="0"/>
              <a:t>, and decreasing HR, contractility, BP &amp; oxygen demand</a:t>
            </a:r>
          </a:p>
          <a:p>
            <a:pPr algn="l" rtl="0"/>
            <a:r>
              <a:rPr lang="en-US" b="1" dirty="0" err="1" smtClean="0"/>
              <a:t>Verapamil</a:t>
            </a:r>
            <a:r>
              <a:rPr lang="en-US" b="1" dirty="0" smtClean="0"/>
              <a:t> has greater negative </a:t>
            </a:r>
            <a:r>
              <a:rPr lang="en-US" b="1" dirty="0" err="1" smtClean="0"/>
              <a:t>inotropic</a:t>
            </a:r>
            <a:r>
              <a:rPr lang="en-US" b="1" dirty="0" smtClean="0"/>
              <a:t> effects than </a:t>
            </a:r>
            <a:r>
              <a:rPr lang="en-US" b="1" dirty="0" err="1" smtClean="0"/>
              <a:t>amlodipine</a:t>
            </a:r>
            <a:r>
              <a:rPr lang="en-US" b="1" dirty="0" smtClean="0"/>
              <a:t>, but weaker vasodilator</a:t>
            </a:r>
          </a:p>
          <a:p>
            <a:pPr algn="l" rtl="0"/>
            <a:r>
              <a:rPr lang="en-US" b="1" dirty="0" smtClean="0"/>
              <a:t>Verapamil is contraindicated in HF or AV conduction abnormality &amp; never combined with </a:t>
            </a:r>
            <a:r>
              <a:rPr lang="el-GR" b="1" dirty="0" smtClean="0"/>
              <a:t>β</a:t>
            </a:r>
            <a:r>
              <a:rPr lang="en-US" b="1" dirty="0" smtClean="0"/>
              <a:t>-blockers?.</a:t>
            </a:r>
          </a:p>
          <a:p>
            <a:pPr algn="l" rtl="0"/>
            <a:r>
              <a:rPr lang="en-US" b="1" dirty="0" err="1" smtClean="0"/>
              <a:t>Diltiazem</a:t>
            </a:r>
            <a:r>
              <a:rPr lang="en-US" b="1" dirty="0" smtClean="0"/>
              <a:t> also slows AV conduction &amp; firing of sinus node. It is also coronary vasodilator &amp; is particularly useful for variant angina.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Organic nitrates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94928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Mechanism of action:</a:t>
            </a:r>
          </a:p>
          <a:p>
            <a:pPr algn="l" rtl="0"/>
            <a:r>
              <a:rPr lang="en-US" b="1" dirty="0" smtClean="0"/>
              <a:t>Relax vascular smooth ms by release of nitric oxide (NO) by mitochondrial </a:t>
            </a:r>
            <a:r>
              <a:rPr lang="en-US" b="1" dirty="0"/>
              <a:t>aldehyde </a:t>
            </a:r>
            <a:r>
              <a:rPr lang="en-US" b="1" dirty="0" smtClean="0"/>
              <a:t>dehydrogenase </a:t>
            </a:r>
            <a:r>
              <a:rPr lang="en-US" b="1" dirty="0"/>
              <a:t>(</a:t>
            </a:r>
            <a:r>
              <a:rPr lang="en-US" b="1" dirty="0" smtClean="0"/>
              <a:t>ALDH).</a:t>
            </a:r>
          </a:p>
          <a:p>
            <a:pPr algn="l" rtl="0"/>
            <a:r>
              <a:rPr lang="en-US" b="1" dirty="0" smtClean="0"/>
              <a:t>NO activates </a:t>
            </a:r>
            <a:r>
              <a:rPr lang="en-US" b="1" dirty="0" err="1" smtClean="0"/>
              <a:t>guanylate</a:t>
            </a:r>
            <a:r>
              <a:rPr lang="en-US" b="1" dirty="0" smtClean="0"/>
              <a:t> </a:t>
            </a:r>
            <a:r>
              <a:rPr lang="en-US" b="1" dirty="0" err="1" smtClean="0"/>
              <a:t>cyclase</a:t>
            </a:r>
            <a:r>
              <a:rPr lang="en-US" b="1" dirty="0" smtClean="0"/>
              <a:t> &amp; ↑ synthesis of cyclic </a:t>
            </a:r>
            <a:r>
              <a:rPr lang="en-US" b="1" dirty="0" err="1" smtClean="0"/>
              <a:t>guanosine</a:t>
            </a:r>
            <a:r>
              <a:rPr lang="en-US" b="1" dirty="0" smtClean="0"/>
              <a:t> </a:t>
            </a:r>
            <a:r>
              <a:rPr lang="en-US" b="1" dirty="0" err="1" smtClean="0"/>
              <a:t>monophosphate</a:t>
            </a:r>
            <a:r>
              <a:rPr lang="en-US" b="1" dirty="0" smtClean="0"/>
              <a:t> (</a:t>
            </a:r>
            <a:r>
              <a:rPr lang="en-US" b="1" dirty="0" err="1" smtClean="0"/>
              <a:t>cGMP</a:t>
            </a:r>
            <a:r>
              <a:rPr lang="en-US" b="1" dirty="0" smtClean="0"/>
              <a:t>)</a:t>
            </a:r>
          </a:p>
          <a:p>
            <a:pPr algn="l" rtl="0"/>
            <a:r>
              <a:rPr lang="en-US" b="1" dirty="0" err="1" smtClean="0"/>
              <a:t>cGMP</a:t>
            </a:r>
            <a:r>
              <a:rPr lang="en-US" b="1" dirty="0" smtClean="0"/>
              <a:t> →</a:t>
            </a:r>
            <a:r>
              <a:rPr lang="en-US" b="1" dirty="0" err="1" smtClean="0"/>
              <a:t>dephosphorylation</a:t>
            </a:r>
            <a:r>
              <a:rPr lang="en-US" b="1" dirty="0" smtClean="0"/>
              <a:t> of myosin light chain, resulting in </a:t>
            </a:r>
            <a:r>
              <a:rPr lang="en-US" b="1" dirty="0" err="1" smtClean="0"/>
              <a:t>vasodilation</a:t>
            </a:r>
            <a:r>
              <a:rPr lang="en-US" b="1" dirty="0" smtClean="0"/>
              <a:t>.</a:t>
            </a:r>
          </a:p>
          <a:p>
            <a:pPr algn="l" rtl="0"/>
            <a:r>
              <a:rPr lang="en-US" b="1" dirty="0" smtClean="0"/>
              <a:t>Nitrates cause </a:t>
            </a:r>
            <a:r>
              <a:rPr lang="en-US" b="1" dirty="0" err="1" smtClean="0"/>
              <a:t>venodilation</a:t>
            </a:r>
            <a:r>
              <a:rPr lang="en-US" b="1" dirty="0" smtClean="0"/>
              <a:t> &amp; reduce preload &amp; then work of the heart</a:t>
            </a:r>
          </a:p>
          <a:p>
            <a:pPr algn="l" rtl="0"/>
            <a:r>
              <a:rPr lang="en-US" b="1" dirty="0" smtClean="0"/>
              <a:t>Also dilate coronary vessels, increasing  bl. supply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918</Words>
  <Application>Microsoft Office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سمة Office</vt:lpstr>
      <vt:lpstr>Antianginal Drugs</vt:lpstr>
      <vt:lpstr>Angina Pectoris </vt:lpstr>
      <vt:lpstr>Treatment strategies: Four types of drugs are commonly used alone or in combination:  ß-blockers, calcium channel blockers, organic nitrates, and sodium channel blocker (ranolazine)</vt:lpstr>
      <vt:lpstr>β-adrenergic blockers</vt:lpstr>
      <vt:lpstr>Calcium channel blockers (CCB)</vt:lpstr>
      <vt:lpstr>   Calcium channel blockers (CCB)</vt:lpstr>
      <vt:lpstr>Dihydropyridine CCB</vt:lpstr>
      <vt:lpstr>Nondihydropyridine CCB</vt:lpstr>
      <vt:lpstr>Organic nitrates</vt:lpstr>
      <vt:lpstr> Onset of action</vt:lpstr>
      <vt:lpstr>Nitroglycerin (GTN, Angised)</vt:lpstr>
      <vt:lpstr>Phosphodiesterase 5 inhibitors (Sildenafil, Viagra) potentiate the nitrate action, causing dangerous hypotention. This combination is contraindicated</vt:lpstr>
      <vt:lpstr>Sodium channel blocker</vt:lpstr>
      <vt:lpstr>Conclusion </vt:lpstr>
      <vt:lpstr>Antianginal in relation to comorbidity</vt:lpstr>
      <vt:lpstr>MCQ</vt:lpstr>
      <vt:lpstr>MCQ</vt:lpstr>
      <vt:lpstr>MCQ</vt:lpstr>
      <vt:lpstr>MCQ</vt:lpstr>
      <vt:lpstr>MCQ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Antianginal Drugs</dc:title>
  <dc:creator>SONY</dc:creator>
  <cp:lastModifiedBy>AL-NABAA</cp:lastModifiedBy>
  <cp:revision>82</cp:revision>
  <dcterms:created xsi:type="dcterms:W3CDTF">2020-12-04T14:37:14Z</dcterms:created>
  <dcterms:modified xsi:type="dcterms:W3CDTF">2023-12-08T03:23:14Z</dcterms:modified>
</cp:coreProperties>
</file>